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vinfastauto.com/vn_vi/xe-o-to-dien" TargetMode="External"/><Relationship Id="rId4" Type="http://schemas.openxmlformats.org/officeDocument/2006/relationships/hyperlink" Target="https://www.thaco.com.vn/thong-tin-thaco/thi-truong-o-to/oto-dien-co-phai-la-xu-huong-khong-the-dao-nguoc-1323.html"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251864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Tổng Quan Về Xe Ô Tô Điện: Tương Lai Của Giao Thông Bền Vững</a:t>
            </a:r>
            <a:endParaRPr lang="en-US" sz="4450" dirty="0"/>
          </a:p>
        </p:txBody>
      </p:sp>
      <p:sp>
        <p:nvSpPr>
          <p:cNvPr id="4" name="Text 1"/>
          <p:cNvSpPr/>
          <p:nvPr/>
        </p:nvSpPr>
        <p:spPr>
          <a:xfrm>
            <a:off x="793790" y="4985147"/>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Khám phá tiềm năng và vai trò của xe ô tô điện trong việc định hình một tương lai giao thông xanh và bền vững hơn.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4207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Kết Luận: Xe Ô Tô Điện - Giải Pháp Giao Thông Bền Vững</a:t>
            </a:r>
            <a:endParaRPr lang="en-US" sz="4450" dirty="0"/>
          </a:p>
        </p:txBody>
      </p:sp>
      <p:sp>
        <p:nvSpPr>
          <p:cNvPr id="3" name="Text 1"/>
          <p:cNvSpPr/>
          <p:nvPr/>
        </p:nvSpPr>
        <p:spPr>
          <a:xfrm>
            <a:off x="1133951" y="3553420"/>
            <a:ext cx="12702659" cy="1133951"/>
          </a:xfrm>
          <a:prstGeom prst="rect">
            <a:avLst/>
          </a:prstGeom>
          <a:noFill/>
          <a:ln/>
        </p:spPr>
        <p:txBody>
          <a:bodyPr wrap="square" lIns="0" tIns="0" rIns="0" bIns="0" rtlCol="0" anchor="t"/>
          <a:lstStyle/>
          <a:p>
            <a:pPr algn="ctr" indent="0" marL="0">
              <a:lnSpc>
                <a:spcPts val="4450"/>
              </a:lnSpc>
              <a:buNone/>
            </a:pPr>
            <a:r>
              <a:rPr lang="en-US" sz="3550" dirty="0">
                <a:solidFill>
                  <a:srgbClr val="0540AD"/>
                </a:solidFill>
                <a:latin typeface="Instrument Sans Semi Bold" pitchFamily="34" charset="0"/>
                <a:ea typeface="Instrument Sans Semi Bold" pitchFamily="34" charset="-122"/>
                <a:cs typeface="Instrument Sans Semi Bold" pitchFamily="34" charset="-120"/>
              </a:rPr>
              <a:t>Xe điện không chỉ là một xu hướng, mà là giải pháp thiết yếu cho một tương lai xanh và thịnh vượng.</a:t>
            </a:r>
            <a:endParaRPr lang="en-US" sz="3550" dirty="0"/>
          </a:p>
        </p:txBody>
      </p:sp>
      <p:sp>
        <p:nvSpPr>
          <p:cNvPr id="4" name="Shape 2"/>
          <p:cNvSpPr/>
          <p:nvPr/>
        </p:nvSpPr>
        <p:spPr>
          <a:xfrm>
            <a:off x="793790" y="3213259"/>
            <a:ext cx="30480" cy="1814274"/>
          </a:xfrm>
          <a:prstGeom prst="rect">
            <a:avLst/>
          </a:prstGeom>
          <a:solidFill>
            <a:srgbClr val="84C1FA"/>
          </a:solidFill>
          <a:ln/>
        </p:spPr>
      </p:sp>
      <p:sp>
        <p:nvSpPr>
          <p:cNvPr id="5" name="Text 3"/>
          <p:cNvSpPr/>
          <p:nvPr/>
        </p:nvSpPr>
        <p:spPr>
          <a:xfrm>
            <a:off x="793790" y="528268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Việt Nam đang trên đà phát triển mạnh mẽ thị trường xe điện, với cả cơ hội và thách thức. Hãy cùng chung tay hướng tới một tương lai giao thông bền vững, xanh và sạch hơn với xe ô tô điện!</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793790" y="6263640"/>
            <a:ext cx="3304103" cy="623768"/>
          </a:xfrm>
          <a:prstGeom prst="rect">
            <a:avLst/>
          </a:prstGeom>
        </p:spPr>
      </p:pic>
      <p:pic>
        <p:nvPicPr>
          <p:cNvPr id="7" name="Image 1" descr="preencoded.png">
            <a:hlinkClick r:id="rId4" tooltip=""/>
          </p:cNvPr>
          <p:cNvPicPr>
            <a:picLocks noChangeAspect="1"/>
          </p:cNvPicPr>
          <p:nvPr/>
        </p:nvPicPr>
        <p:blipFill>
          <a:blip r:embed="rId3"/>
          <a:stretch>
            <a:fillRect/>
          </a:stretch>
        </p:blipFill>
        <p:spPr>
          <a:xfrm>
            <a:off x="4211241" y="6263640"/>
            <a:ext cx="3245287"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0320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Xe Ô Tô Điện Là Gì?</a:t>
            </a:r>
            <a:endParaRPr lang="en-US" sz="4450" dirty="0"/>
          </a:p>
        </p:txBody>
      </p:sp>
      <p:sp>
        <p:nvSpPr>
          <p:cNvPr id="3" name="Shape 1"/>
          <p:cNvSpPr/>
          <p:nvPr/>
        </p:nvSpPr>
        <p:spPr>
          <a:xfrm>
            <a:off x="793790" y="3305770"/>
            <a:ext cx="4196358" cy="3120628"/>
          </a:xfrm>
          <a:prstGeom prst="roundRect">
            <a:avLst>
              <a:gd name="adj" fmla="val 4688"/>
            </a:avLst>
          </a:prstGeom>
          <a:solidFill>
            <a:srgbClr val="FFFFFF"/>
          </a:solidFill>
          <a:ln/>
        </p:spPr>
      </p:sp>
      <p:sp>
        <p:nvSpPr>
          <p:cNvPr id="4" name="Shape 2"/>
          <p:cNvSpPr/>
          <p:nvPr/>
        </p:nvSpPr>
        <p:spPr>
          <a:xfrm>
            <a:off x="793790" y="3275290"/>
            <a:ext cx="4196358" cy="121920"/>
          </a:xfrm>
          <a:prstGeom prst="roundRect">
            <a:avLst>
              <a:gd name="adj" fmla="val 167442"/>
            </a:avLst>
          </a:prstGeom>
          <a:solidFill>
            <a:srgbClr val="84C1FA"/>
          </a:solidFill>
          <a:ln/>
        </p:spPr>
      </p:sp>
      <p:sp>
        <p:nvSpPr>
          <p:cNvPr id="5" name="Shape 3"/>
          <p:cNvSpPr/>
          <p:nvPr/>
        </p:nvSpPr>
        <p:spPr>
          <a:xfrm>
            <a:off x="2551688" y="2965609"/>
            <a:ext cx="680442" cy="680442"/>
          </a:xfrm>
          <a:prstGeom prst="roundRect">
            <a:avLst>
              <a:gd name="adj" fmla="val 134383"/>
            </a:avLst>
          </a:prstGeom>
          <a:solidFill>
            <a:srgbClr val="84C1FA"/>
          </a:solidFill>
          <a:ln/>
        </p:spPr>
      </p:sp>
      <p:sp>
        <p:nvSpPr>
          <p:cNvPr id="6" name="Text 4"/>
          <p:cNvSpPr/>
          <p:nvPr/>
        </p:nvSpPr>
        <p:spPr>
          <a:xfrm>
            <a:off x="2755761" y="3135749"/>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1</a:t>
            </a:r>
            <a:endParaRPr lang="en-US" sz="2100" dirty="0"/>
          </a:p>
        </p:txBody>
      </p:sp>
      <p:sp>
        <p:nvSpPr>
          <p:cNvPr id="7" name="Text 5"/>
          <p:cNvSpPr/>
          <p:nvPr/>
        </p:nvSpPr>
        <p:spPr>
          <a:xfrm>
            <a:off x="1051084" y="3872746"/>
            <a:ext cx="3681770" cy="708660"/>
          </a:xfrm>
          <a:prstGeom prst="rect">
            <a:avLst/>
          </a:prstGeom>
          <a:noFill/>
          <a:ln/>
        </p:spPr>
        <p:txBody>
          <a:bodyPr wrap="squar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Động cơ điện thay thế động cơ đốt trong</a:t>
            </a:r>
            <a:endParaRPr lang="en-US" sz="2200" dirty="0"/>
          </a:p>
        </p:txBody>
      </p:sp>
      <p:sp>
        <p:nvSpPr>
          <p:cNvPr id="8" name="Text 6"/>
          <p:cNvSpPr/>
          <p:nvPr/>
        </p:nvSpPr>
        <p:spPr>
          <a:xfrm>
            <a:off x="1051084" y="471749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Xe ô tô điện (EV) sử dụng hoàn toàn động cơ điện, loại bỏ sự phụ thuộc vào nhiên liệu hóa thạch truyền thống.</a:t>
            </a:r>
            <a:endParaRPr lang="en-US" sz="1750" dirty="0"/>
          </a:p>
        </p:txBody>
      </p:sp>
      <p:sp>
        <p:nvSpPr>
          <p:cNvPr id="9" name="Shape 7"/>
          <p:cNvSpPr/>
          <p:nvPr/>
        </p:nvSpPr>
        <p:spPr>
          <a:xfrm>
            <a:off x="5216962" y="3305770"/>
            <a:ext cx="4196358" cy="3120628"/>
          </a:xfrm>
          <a:prstGeom prst="roundRect">
            <a:avLst>
              <a:gd name="adj" fmla="val 4688"/>
            </a:avLst>
          </a:prstGeom>
          <a:solidFill>
            <a:srgbClr val="FFFFFF"/>
          </a:solidFill>
          <a:ln/>
        </p:spPr>
      </p:sp>
      <p:sp>
        <p:nvSpPr>
          <p:cNvPr id="10" name="Shape 8"/>
          <p:cNvSpPr/>
          <p:nvPr/>
        </p:nvSpPr>
        <p:spPr>
          <a:xfrm>
            <a:off x="5216962" y="3275290"/>
            <a:ext cx="4196358" cy="121920"/>
          </a:xfrm>
          <a:prstGeom prst="roundRect">
            <a:avLst>
              <a:gd name="adj" fmla="val 167442"/>
            </a:avLst>
          </a:prstGeom>
          <a:solidFill>
            <a:srgbClr val="84C1FA"/>
          </a:solidFill>
          <a:ln/>
        </p:spPr>
      </p:sp>
      <p:sp>
        <p:nvSpPr>
          <p:cNvPr id="11" name="Shape 9"/>
          <p:cNvSpPr/>
          <p:nvPr/>
        </p:nvSpPr>
        <p:spPr>
          <a:xfrm>
            <a:off x="6974860" y="2965609"/>
            <a:ext cx="680442" cy="680442"/>
          </a:xfrm>
          <a:prstGeom prst="roundRect">
            <a:avLst>
              <a:gd name="adj" fmla="val 134383"/>
            </a:avLst>
          </a:prstGeom>
          <a:solidFill>
            <a:srgbClr val="84C1FA"/>
          </a:solidFill>
          <a:ln/>
        </p:spPr>
      </p:sp>
      <p:sp>
        <p:nvSpPr>
          <p:cNvPr id="12" name="Text 10"/>
          <p:cNvSpPr/>
          <p:nvPr/>
        </p:nvSpPr>
        <p:spPr>
          <a:xfrm>
            <a:off x="7178933" y="3135749"/>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2</a:t>
            </a:r>
            <a:endParaRPr lang="en-US" sz="2100" dirty="0"/>
          </a:p>
        </p:txBody>
      </p:sp>
      <p:sp>
        <p:nvSpPr>
          <p:cNvPr id="13" name="Text 11"/>
          <p:cNvSpPr/>
          <p:nvPr/>
        </p:nvSpPr>
        <p:spPr>
          <a:xfrm>
            <a:off x="5474256" y="3872746"/>
            <a:ext cx="365462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Năng lượng từ bộ pin sạc lại</a:t>
            </a:r>
            <a:endParaRPr lang="en-US" sz="2200" dirty="0"/>
          </a:p>
        </p:txBody>
      </p:sp>
      <p:sp>
        <p:nvSpPr>
          <p:cNvPr id="14" name="Text 12"/>
          <p:cNvSpPr/>
          <p:nvPr/>
        </p:nvSpPr>
        <p:spPr>
          <a:xfrm>
            <a:off x="5474256" y="436316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Năng lượng được cung cấp bởi bộ pin lithium-ion có thể sạc lại, đảm bảo xe vận hành không thải khí CO2.</a:t>
            </a:r>
            <a:endParaRPr lang="en-US" sz="1750" dirty="0"/>
          </a:p>
        </p:txBody>
      </p:sp>
      <p:sp>
        <p:nvSpPr>
          <p:cNvPr id="15" name="Shape 13"/>
          <p:cNvSpPr/>
          <p:nvPr/>
        </p:nvSpPr>
        <p:spPr>
          <a:xfrm>
            <a:off x="9640133" y="3305770"/>
            <a:ext cx="4196358" cy="3120628"/>
          </a:xfrm>
          <a:prstGeom prst="roundRect">
            <a:avLst>
              <a:gd name="adj" fmla="val 4688"/>
            </a:avLst>
          </a:prstGeom>
          <a:solidFill>
            <a:srgbClr val="FFFFFF"/>
          </a:solidFill>
          <a:ln/>
        </p:spPr>
      </p:sp>
      <p:sp>
        <p:nvSpPr>
          <p:cNvPr id="16" name="Shape 14"/>
          <p:cNvSpPr/>
          <p:nvPr/>
        </p:nvSpPr>
        <p:spPr>
          <a:xfrm>
            <a:off x="9640133" y="3275290"/>
            <a:ext cx="4196358" cy="121920"/>
          </a:xfrm>
          <a:prstGeom prst="roundRect">
            <a:avLst>
              <a:gd name="adj" fmla="val 167442"/>
            </a:avLst>
          </a:prstGeom>
          <a:solidFill>
            <a:srgbClr val="84C1FA"/>
          </a:solidFill>
          <a:ln/>
        </p:spPr>
      </p:sp>
      <p:sp>
        <p:nvSpPr>
          <p:cNvPr id="17" name="Shape 15"/>
          <p:cNvSpPr/>
          <p:nvPr/>
        </p:nvSpPr>
        <p:spPr>
          <a:xfrm>
            <a:off x="11398032" y="2965609"/>
            <a:ext cx="680442" cy="680442"/>
          </a:xfrm>
          <a:prstGeom prst="roundRect">
            <a:avLst>
              <a:gd name="adj" fmla="val 134383"/>
            </a:avLst>
          </a:prstGeom>
          <a:solidFill>
            <a:srgbClr val="84C1FA"/>
          </a:solidFill>
          <a:ln/>
        </p:spPr>
      </p:sp>
      <p:sp>
        <p:nvSpPr>
          <p:cNvPr id="18" name="Text 16"/>
          <p:cNvSpPr/>
          <p:nvPr/>
        </p:nvSpPr>
        <p:spPr>
          <a:xfrm>
            <a:off x="11602105" y="3135749"/>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3</a:t>
            </a:r>
            <a:endParaRPr lang="en-US" sz="2100" dirty="0"/>
          </a:p>
        </p:txBody>
      </p:sp>
      <p:sp>
        <p:nvSpPr>
          <p:cNvPr id="19" name="Text 17"/>
          <p:cNvSpPr/>
          <p:nvPr/>
        </p:nvSpPr>
        <p:spPr>
          <a:xfrm>
            <a:off x="9897427" y="3872746"/>
            <a:ext cx="3207901"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Tiên phong tại Việt Nam</a:t>
            </a:r>
            <a:endParaRPr lang="en-US" sz="2200" dirty="0"/>
          </a:p>
        </p:txBody>
      </p:sp>
      <p:sp>
        <p:nvSpPr>
          <p:cNvPr id="20" name="Text 18"/>
          <p:cNvSpPr/>
          <p:nvPr/>
        </p:nvSpPr>
        <p:spPr>
          <a:xfrm>
            <a:off x="9897427" y="4363164"/>
            <a:ext cx="3681770"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Tại Việt Nam, VinFast là hãng xe điện nổi bật, liên tục ra mắt nhiều mẫu xe từ năm 2021, dẫn đầu xu hướng di chuyển xanh.</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92655"/>
            <a:ext cx="8626316"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Cấu Tạo Chính Của Xe Ô Tô Điện</a:t>
            </a:r>
            <a:endParaRPr lang="en-US" sz="4450" dirty="0"/>
          </a:p>
        </p:txBody>
      </p:sp>
      <p:sp>
        <p:nvSpPr>
          <p:cNvPr id="3" name="Text 1"/>
          <p:cNvSpPr/>
          <p:nvPr/>
        </p:nvSpPr>
        <p:spPr>
          <a:xfrm>
            <a:off x="793790" y="3445669"/>
            <a:ext cx="6244709"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Bộ pin lithium-ion:</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Nơi lưu trữ năng lượng chính, thường được đặt dưới sàn xe hoặc phía sau để tối ưu không gian và trọng tâm.</a:t>
            </a:r>
            <a:endParaRPr lang="en-US" sz="1750" dirty="0"/>
          </a:p>
        </p:txBody>
      </p:sp>
      <p:sp>
        <p:nvSpPr>
          <p:cNvPr id="4" name="Text 2"/>
          <p:cNvSpPr/>
          <p:nvPr/>
        </p:nvSpPr>
        <p:spPr>
          <a:xfrm>
            <a:off x="793790" y="4613672"/>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Động cơ điện:</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Trái tim của xe, chuyển hóa điện năng từ pin thành cơ năng để đẩy xe di chuyển.</a:t>
            </a:r>
            <a:endParaRPr lang="en-US" sz="1750" dirty="0"/>
          </a:p>
        </p:txBody>
      </p:sp>
      <p:sp>
        <p:nvSpPr>
          <p:cNvPr id="5" name="Text 3"/>
          <p:cNvSpPr/>
          <p:nvPr/>
        </p:nvSpPr>
        <p:spPr>
          <a:xfrm>
            <a:off x="7599521" y="3445669"/>
            <a:ext cx="6244709"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1E3063"/>
                </a:solidFill>
                <a:latin typeface="Instrument Sans Medium" pitchFamily="34" charset="0"/>
                <a:ea typeface="Instrument Sans Medium" pitchFamily="34" charset="-122"/>
                <a:cs typeface="Instrument Sans Medium" pitchFamily="34" charset="-120"/>
              </a:rPr>
              <a:t>Các hệ thống hỗ trợ:</a:t>
            </a:r>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 Bao gồm bộ điều khiển điện tử thông minh, bộ sạc onboard tích hợp, hệ thống làm mát pin hiệu quả, và hệ thống truyền động điện tối ưu hóa hiệu suất.</a:t>
            </a:r>
            <a:endParaRPr lang="en-US" sz="1750" dirty="0"/>
          </a:p>
        </p:txBody>
      </p:sp>
      <p:sp>
        <p:nvSpPr>
          <p:cNvPr id="6" name="Text 4"/>
          <p:cNvSpPr/>
          <p:nvPr/>
        </p:nvSpPr>
        <p:spPr>
          <a:xfrm>
            <a:off x="793790" y="567392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Mỗi bộ phận đều được thiết kế để đảm bảo hiệu suất, an toàn và tối ưu hóa trải nghiệm lái xe điện.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393334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62068"/>
            <a:ext cx="905922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Ưu Điểm Nổi Bật Của Xe Ô Tô Điện</a:t>
            </a:r>
            <a:endParaRPr lang="en-US" sz="4450" dirty="0"/>
          </a:p>
        </p:txBody>
      </p:sp>
      <p:pic>
        <p:nvPicPr>
          <p:cNvPr id="3" name="Image 0" descr="preencoded.png">    </p:cNvPr>
          <p:cNvPicPr>
            <a:picLocks noChangeAspect="1"/>
          </p:cNvPicPr>
          <p:nvPr/>
        </p:nvPicPr>
        <p:blipFill>
          <a:blip r:embed="rId1"/>
          <a:stretch>
            <a:fillRect/>
          </a:stretch>
        </p:blipFill>
        <p:spPr>
          <a:xfrm>
            <a:off x="793790" y="3424476"/>
            <a:ext cx="680442" cy="680442"/>
          </a:xfrm>
          <a:prstGeom prst="rect">
            <a:avLst/>
          </a:prstGeom>
        </p:spPr>
      </p:pic>
      <p:sp>
        <p:nvSpPr>
          <p:cNvPr id="4" name="Text 1"/>
          <p:cNvSpPr/>
          <p:nvPr/>
        </p:nvSpPr>
        <p:spPr>
          <a:xfrm>
            <a:off x="793790" y="4388406"/>
            <a:ext cx="309526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Thân Thiện Môi Trường</a:t>
            </a:r>
            <a:endParaRPr lang="en-US" sz="2200" dirty="0"/>
          </a:p>
        </p:txBody>
      </p:sp>
      <p:sp>
        <p:nvSpPr>
          <p:cNvPr id="5" name="Text 2"/>
          <p:cNvSpPr/>
          <p:nvPr/>
        </p:nvSpPr>
        <p:spPr>
          <a:xfrm>
            <a:off x="793790" y="4878824"/>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Không khí thải, giảm ô nhiễm không khí đô thị, góp phần bảo vệ hành tinh xanh.</a:t>
            </a:r>
            <a:endParaRPr lang="en-US" sz="1750" dirty="0"/>
          </a:p>
        </p:txBody>
      </p:sp>
      <p:pic>
        <p:nvPicPr>
          <p:cNvPr id="6" name="Image 1" descr="preencoded.png">    </p:cNvPr>
          <p:cNvPicPr>
            <a:picLocks noChangeAspect="1"/>
          </p:cNvPicPr>
          <p:nvPr/>
        </p:nvPicPr>
        <p:blipFill>
          <a:blip r:embed="rId2"/>
          <a:stretch>
            <a:fillRect/>
          </a:stretch>
        </p:blipFill>
        <p:spPr>
          <a:xfrm>
            <a:off x="5235893" y="3424476"/>
            <a:ext cx="680442" cy="680442"/>
          </a:xfrm>
          <a:prstGeom prst="rect">
            <a:avLst/>
          </a:prstGeom>
        </p:spPr>
      </p:pic>
      <p:sp>
        <p:nvSpPr>
          <p:cNvPr id="7" name="Text 3"/>
          <p:cNvSpPr/>
          <p:nvPr/>
        </p:nvSpPr>
        <p:spPr>
          <a:xfrm>
            <a:off x="5235893" y="4388406"/>
            <a:ext cx="3050381"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Chi Phí Vận Hành Thấp</a:t>
            </a:r>
            <a:endParaRPr lang="en-US" sz="2200" dirty="0"/>
          </a:p>
        </p:txBody>
      </p:sp>
      <p:sp>
        <p:nvSpPr>
          <p:cNvPr id="8" name="Text 4"/>
          <p:cNvSpPr/>
          <p:nvPr/>
        </p:nvSpPr>
        <p:spPr>
          <a:xfrm>
            <a:off x="5235893" y="487882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Tiết kiệm đáng kể chi phí nhiên liệu và bảo dưỡng đơn giản hơn so với xe xăng truyền thống.</a:t>
            </a:r>
            <a:endParaRPr lang="en-US" sz="1750" dirty="0"/>
          </a:p>
        </p:txBody>
      </p:sp>
      <p:pic>
        <p:nvPicPr>
          <p:cNvPr id="9" name="Image 2" descr="preencoded.png">    </p:cNvPr>
          <p:cNvPicPr>
            <a:picLocks noChangeAspect="1"/>
          </p:cNvPicPr>
          <p:nvPr/>
        </p:nvPicPr>
        <p:blipFill>
          <a:blip r:embed="rId3"/>
          <a:stretch>
            <a:fillRect/>
          </a:stretch>
        </p:blipFill>
        <p:spPr>
          <a:xfrm>
            <a:off x="9677995" y="3424476"/>
            <a:ext cx="680442" cy="680442"/>
          </a:xfrm>
          <a:prstGeom prst="rect">
            <a:avLst/>
          </a:prstGeom>
        </p:spPr>
      </p:pic>
      <p:sp>
        <p:nvSpPr>
          <p:cNvPr id="10" name="Text 5"/>
          <p:cNvSpPr/>
          <p:nvPr/>
        </p:nvSpPr>
        <p:spPr>
          <a:xfrm>
            <a:off x="9677995" y="4388406"/>
            <a:ext cx="368986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Vận Hành Êm Ái &amp; Mạnh Mẽ</a:t>
            </a:r>
            <a:endParaRPr lang="en-US" sz="2200" dirty="0"/>
          </a:p>
        </p:txBody>
      </p:sp>
      <p:sp>
        <p:nvSpPr>
          <p:cNvPr id="11" name="Text 6"/>
          <p:cNvSpPr/>
          <p:nvPr/>
        </p:nvSpPr>
        <p:spPr>
          <a:xfrm>
            <a:off x="9677995" y="487882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Tăng tốc tức thì, vận hành mượt mà, không tiếng ồn, mang lại trải nghiệm lái xe vượt trội.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05984"/>
            <a:ext cx="11427143"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Thị Trường Xe Ô Tô Điện Tại Việt Nam 2025</a:t>
            </a:r>
            <a:endParaRPr lang="en-US" sz="4450" dirty="0"/>
          </a:p>
        </p:txBody>
      </p:sp>
      <p:pic>
        <p:nvPicPr>
          <p:cNvPr id="3" name="Image 0" descr="preencoded.png">    </p:cNvPr>
          <p:cNvPicPr>
            <a:picLocks noChangeAspect="1"/>
          </p:cNvPicPr>
          <p:nvPr/>
        </p:nvPicPr>
        <p:blipFill>
          <a:blip r:embed="rId1"/>
          <a:stretch>
            <a:fillRect/>
          </a:stretch>
        </p:blipFill>
        <p:spPr>
          <a:xfrm>
            <a:off x="793790" y="2510076"/>
            <a:ext cx="7604284" cy="4258389"/>
          </a:xfrm>
          <a:prstGeom prst="rect">
            <a:avLst/>
          </a:prstGeom>
        </p:spPr>
      </p:pic>
      <p:sp>
        <p:nvSpPr>
          <p:cNvPr id="4" name="Text 1"/>
          <p:cNvSpPr/>
          <p:nvPr/>
        </p:nvSpPr>
        <p:spPr>
          <a:xfrm>
            <a:off x="8959096" y="2458998"/>
            <a:ext cx="4885015"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Dự báo nhu cầu ô tô mới tại Việt Nam sẽ đạt 800.000 - 900.000 xe vào năm 2025. Các thương hiệu xe điện như VinFast, BYD, và Wuling đang chiếm lĩnh thị trường với nhiều phân khúc giá khác nhau.</a:t>
            </a:r>
            <a:endParaRPr lang="en-US" sz="1750" dirty="0"/>
          </a:p>
        </p:txBody>
      </p:sp>
      <p:sp>
        <p:nvSpPr>
          <p:cNvPr id="5" name="Text 2"/>
          <p:cNvSpPr/>
          <p:nvPr/>
        </p:nvSpPr>
        <p:spPr>
          <a:xfrm>
            <a:off x="8959096" y="4477583"/>
            <a:ext cx="4885015"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Đặc biệt, Việt Nam có thể đạt cột mốc 1 triệu xe điện lưu hành vào năm 2028, khẳng định tiềm năng phát triển bền vững của ngành công nghiệp này.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212896"/>
            <a:ext cx="11948041"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Chính Sách Hỗ Trợ &amp; Xu Hướng Toàn Cầu</a:t>
            </a:r>
            <a:endParaRPr lang="en-US" sz="4450" dirty="0"/>
          </a:p>
        </p:txBody>
      </p:sp>
      <p:sp>
        <p:nvSpPr>
          <p:cNvPr id="3" name="Text 1"/>
          <p:cNvSpPr/>
          <p:nvPr/>
        </p:nvSpPr>
        <p:spPr>
          <a:xfrm>
            <a:off x="793790" y="33753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01</a:t>
            </a:r>
            <a:endParaRPr lang="en-US" sz="1750" dirty="0"/>
          </a:p>
        </p:txBody>
      </p:sp>
      <p:sp>
        <p:nvSpPr>
          <p:cNvPr id="4" name="Shape 2"/>
          <p:cNvSpPr/>
          <p:nvPr/>
        </p:nvSpPr>
        <p:spPr>
          <a:xfrm>
            <a:off x="793790" y="3730347"/>
            <a:ext cx="4196358" cy="30480"/>
          </a:xfrm>
          <a:prstGeom prst="rect">
            <a:avLst/>
          </a:prstGeom>
          <a:solidFill>
            <a:srgbClr val="84C1FA"/>
          </a:solidFill>
          <a:ln/>
        </p:spPr>
      </p:sp>
      <p:sp>
        <p:nvSpPr>
          <p:cNvPr id="5" name="Text 3"/>
          <p:cNvSpPr/>
          <p:nvPr/>
        </p:nvSpPr>
        <p:spPr>
          <a:xfrm>
            <a:off x="793790" y="39046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Ưu đãi toàn cầu</a:t>
            </a:r>
            <a:endParaRPr lang="en-US" sz="2200" dirty="0"/>
          </a:p>
        </p:txBody>
      </p:sp>
      <p:sp>
        <p:nvSpPr>
          <p:cNvPr id="6" name="Text 4"/>
          <p:cNvSpPr/>
          <p:nvPr/>
        </p:nvSpPr>
        <p:spPr>
          <a:xfrm>
            <a:off x="793790" y="4395073"/>
            <a:ext cx="4196358"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Nhiều quốc gia như Na Uy, Trung Quốc áp dụng miễn thuế, ưu đãi đăng ký và đầu tư mạnh vào hạ tầng trạm sạc để khuyến khích sử dụng xe điện.</a:t>
            </a:r>
            <a:endParaRPr lang="en-US" sz="1750" dirty="0"/>
          </a:p>
        </p:txBody>
      </p:sp>
      <p:sp>
        <p:nvSpPr>
          <p:cNvPr id="7" name="Text 5"/>
          <p:cNvSpPr/>
          <p:nvPr/>
        </p:nvSpPr>
        <p:spPr>
          <a:xfrm>
            <a:off x="5216962" y="33753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02</a:t>
            </a:r>
            <a:endParaRPr lang="en-US" sz="1750" dirty="0"/>
          </a:p>
        </p:txBody>
      </p:sp>
      <p:sp>
        <p:nvSpPr>
          <p:cNvPr id="8" name="Shape 6"/>
          <p:cNvSpPr/>
          <p:nvPr/>
        </p:nvSpPr>
        <p:spPr>
          <a:xfrm>
            <a:off x="5216962" y="3730347"/>
            <a:ext cx="4196358" cy="30480"/>
          </a:xfrm>
          <a:prstGeom prst="rect">
            <a:avLst/>
          </a:prstGeom>
          <a:solidFill>
            <a:srgbClr val="84C1FA"/>
          </a:solidFill>
          <a:ln/>
        </p:spPr>
      </p:sp>
      <p:sp>
        <p:nvSpPr>
          <p:cNvPr id="9" name="Text 7"/>
          <p:cNvSpPr/>
          <p:nvPr/>
        </p:nvSpPr>
        <p:spPr>
          <a:xfrm>
            <a:off x="5216962" y="39046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Việt Nam thúc đẩy</a:t>
            </a:r>
            <a:endParaRPr lang="en-US" sz="2200" dirty="0"/>
          </a:p>
        </p:txBody>
      </p:sp>
      <p:sp>
        <p:nvSpPr>
          <p:cNvPr id="10" name="Text 8"/>
          <p:cNvSpPr/>
          <p:nvPr/>
        </p:nvSpPr>
        <p:spPr>
          <a:xfrm>
            <a:off x="5216962" y="4395073"/>
            <a:ext cx="4196358"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Việt Nam cũng đang tích cực phát triển hạ tầng sạc và ban hành các chính sách ưu đãi nhằm tăng tỷ lệ xe điện lưu hành trên cả nước.</a:t>
            </a:r>
            <a:endParaRPr lang="en-US" sz="1750" dirty="0"/>
          </a:p>
        </p:txBody>
      </p:sp>
      <p:sp>
        <p:nvSpPr>
          <p:cNvPr id="11" name="Text 9"/>
          <p:cNvSpPr/>
          <p:nvPr/>
        </p:nvSpPr>
        <p:spPr>
          <a:xfrm>
            <a:off x="9640133" y="3375303"/>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Light" pitchFamily="34" charset="0"/>
                <a:ea typeface="Instrument Sans Light" pitchFamily="34" charset="-122"/>
                <a:cs typeface="Instrument Sans Light" pitchFamily="34" charset="-120"/>
              </a:rPr>
              <a:t>03</a:t>
            </a:r>
            <a:endParaRPr lang="en-US" sz="1750" dirty="0"/>
          </a:p>
        </p:txBody>
      </p:sp>
      <p:sp>
        <p:nvSpPr>
          <p:cNvPr id="12" name="Shape 10"/>
          <p:cNvSpPr/>
          <p:nvPr/>
        </p:nvSpPr>
        <p:spPr>
          <a:xfrm>
            <a:off x="9640133" y="3730347"/>
            <a:ext cx="4196358" cy="30480"/>
          </a:xfrm>
          <a:prstGeom prst="rect">
            <a:avLst/>
          </a:prstGeom>
          <a:solidFill>
            <a:srgbClr val="84C1FA"/>
          </a:solidFill>
          <a:ln/>
        </p:spPr>
      </p:sp>
      <p:sp>
        <p:nvSpPr>
          <p:cNvPr id="13" name="Text 11"/>
          <p:cNvSpPr/>
          <p:nvPr/>
        </p:nvSpPr>
        <p:spPr>
          <a:xfrm>
            <a:off x="9640133" y="390465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Công nghệ tiên tiến</a:t>
            </a:r>
            <a:endParaRPr lang="en-US" sz="2200" dirty="0"/>
          </a:p>
        </p:txBody>
      </p:sp>
      <p:sp>
        <p:nvSpPr>
          <p:cNvPr id="14" name="Text 12"/>
          <p:cNvSpPr/>
          <p:nvPr/>
        </p:nvSpPr>
        <p:spPr>
          <a:xfrm>
            <a:off x="9640133" y="4395073"/>
            <a:ext cx="4196358"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Xu hướng công nghệ tập trung vào pin dung lượng cao, công nghệ sạc siêu nhanh, tích hợp hệ thống thông minh và khả năng tự lái.</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340054"/>
            <a:ext cx="7920871"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Thách Thức Của Xe Ô Tô Điện</a:t>
            </a:r>
            <a:endParaRPr lang="en-US" sz="4450" dirty="0"/>
          </a:p>
        </p:txBody>
      </p:sp>
      <p:sp>
        <p:nvSpPr>
          <p:cNvPr id="3" name="Shape 1"/>
          <p:cNvSpPr/>
          <p:nvPr/>
        </p:nvSpPr>
        <p:spPr>
          <a:xfrm>
            <a:off x="793790" y="3502462"/>
            <a:ext cx="4196358" cy="2387084"/>
          </a:xfrm>
          <a:prstGeom prst="roundRect">
            <a:avLst>
              <a:gd name="adj" fmla="val 8552"/>
            </a:avLst>
          </a:prstGeom>
          <a:solidFill>
            <a:srgbClr val="CEE6FD"/>
          </a:solidFill>
          <a:ln/>
        </p:spPr>
      </p:sp>
      <p:sp>
        <p:nvSpPr>
          <p:cNvPr id="4" name="Text 2"/>
          <p:cNvSpPr/>
          <p:nvPr/>
        </p:nvSpPr>
        <p:spPr>
          <a:xfrm>
            <a:off x="1020604" y="3729276"/>
            <a:ext cx="374165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Phạm Vi Di Chuyển Hạn Chế</a:t>
            </a:r>
            <a:endParaRPr lang="en-US" sz="2200" dirty="0"/>
          </a:p>
        </p:txBody>
      </p:sp>
      <p:sp>
        <p:nvSpPr>
          <p:cNvPr id="5" name="Text 3"/>
          <p:cNvSpPr/>
          <p:nvPr/>
        </p:nvSpPr>
        <p:spPr>
          <a:xfrm>
            <a:off x="1020604" y="421969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Quãng đường di chuyển mỗi lần sạc còn ngắn hơn so với xe xăng, gây lo ngại cho những chuyến đi dài.</a:t>
            </a:r>
            <a:endParaRPr lang="en-US" sz="1750" dirty="0"/>
          </a:p>
        </p:txBody>
      </p:sp>
      <p:sp>
        <p:nvSpPr>
          <p:cNvPr id="6" name="Shape 4"/>
          <p:cNvSpPr/>
          <p:nvPr/>
        </p:nvSpPr>
        <p:spPr>
          <a:xfrm>
            <a:off x="5216962" y="3502462"/>
            <a:ext cx="4196358" cy="2387084"/>
          </a:xfrm>
          <a:prstGeom prst="roundRect">
            <a:avLst>
              <a:gd name="adj" fmla="val 8552"/>
            </a:avLst>
          </a:prstGeom>
          <a:solidFill>
            <a:srgbClr val="CEE6FD"/>
          </a:solidFill>
          <a:ln/>
        </p:spPr>
      </p:sp>
      <p:sp>
        <p:nvSpPr>
          <p:cNvPr id="7" name="Text 5"/>
          <p:cNvSpPr/>
          <p:nvPr/>
        </p:nvSpPr>
        <p:spPr>
          <a:xfrm>
            <a:off x="5443776" y="3729276"/>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Hạ Tầng Trạm Sạc Chưa Đồng Bộ</a:t>
            </a:r>
            <a:endParaRPr lang="en-US" sz="2200" dirty="0"/>
          </a:p>
        </p:txBody>
      </p:sp>
      <p:sp>
        <p:nvSpPr>
          <p:cNvPr id="8" name="Text 6"/>
          <p:cNvSpPr/>
          <p:nvPr/>
        </p:nvSpPr>
        <p:spPr>
          <a:xfrm>
            <a:off x="5443776" y="45740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Số lượng trạm sạc còn hạn chế, đặc biệt ở các vùng sâu vùng xa, gây khó khăn cho người dùng.</a:t>
            </a:r>
            <a:endParaRPr lang="en-US" sz="1750" dirty="0"/>
          </a:p>
        </p:txBody>
      </p:sp>
      <p:sp>
        <p:nvSpPr>
          <p:cNvPr id="9" name="Shape 7"/>
          <p:cNvSpPr/>
          <p:nvPr/>
        </p:nvSpPr>
        <p:spPr>
          <a:xfrm>
            <a:off x="9640133" y="3502462"/>
            <a:ext cx="4196358" cy="2387084"/>
          </a:xfrm>
          <a:prstGeom prst="roundRect">
            <a:avLst>
              <a:gd name="adj" fmla="val 8552"/>
            </a:avLst>
          </a:prstGeom>
          <a:solidFill>
            <a:srgbClr val="CEE6FD"/>
          </a:solidFill>
          <a:ln/>
        </p:spPr>
      </p:sp>
      <p:sp>
        <p:nvSpPr>
          <p:cNvPr id="10" name="Text 8"/>
          <p:cNvSpPr/>
          <p:nvPr/>
        </p:nvSpPr>
        <p:spPr>
          <a:xfrm>
            <a:off x="9866948" y="3729276"/>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Chi Phí Đầu Tư Ban Đầu &amp; Tuổi Thọ Pin</a:t>
            </a:r>
            <a:endParaRPr lang="en-US" sz="2200" dirty="0"/>
          </a:p>
        </p:txBody>
      </p:sp>
      <p:sp>
        <p:nvSpPr>
          <p:cNvPr id="11" name="Text 9"/>
          <p:cNvSpPr/>
          <p:nvPr/>
        </p:nvSpPr>
        <p:spPr>
          <a:xfrm>
            <a:off x="9866948" y="4574024"/>
            <a:ext cx="374273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Giá xe điện ban đầu cao, và chi phí thay thế pin sau một thời gian sử dụng là một yếu tố cần cân nhắc.</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76920"/>
          </a:xfrm>
          <a:prstGeom prst="rect">
            <a:avLst/>
          </a:prstGeom>
        </p:spPr>
      </p:pic>
      <p:sp>
        <p:nvSpPr>
          <p:cNvPr id="3" name="Text 0"/>
          <p:cNvSpPr/>
          <p:nvPr/>
        </p:nvSpPr>
        <p:spPr>
          <a:xfrm>
            <a:off x="793790" y="3798808"/>
            <a:ext cx="972716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Tương Lai Xe Ô Tô Điện Tại Việt Nam</a:t>
            </a:r>
            <a:endParaRPr lang="en-US" sz="4450" dirty="0"/>
          </a:p>
        </p:txBody>
      </p:sp>
      <p:sp>
        <p:nvSpPr>
          <p:cNvPr id="4" name="Text 1"/>
          <p:cNvSpPr/>
          <p:nvPr/>
        </p:nvSpPr>
        <p:spPr>
          <a:xfrm>
            <a:off x="793790" y="5074563"/>
            <a:ext cx="3427452"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Tiềm Năng Phát Triển Lớn</a:t>
            </a:r>
            <a:endParaRPr lang="en-US" sz="2200" dirty="0"/>
          </a:p>
        </p:txBody>
      </p:sp>
      <p:sp>
        <p:nvSpPr>
          <p:cNvPr id="5" name="Text 2"/>
          <p:cNvSpPr/>
          <p:nvPr/>
        </p:nvSpPr>
        <p:spPr>
          <a:xfrm>
            <a:off x="793790" y="56557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Dân số trẻ và tốc độ đô thị hóa nhanh tạo nền tảng vững chắc.</a:t>
            </a:r>
            <a:endParaRPr lang="en-US" sz="1750" dirty="0"/>
          </a:p>
        </p:txBody>
      </p:sp>
      <p:sp>
        <p:nvSpPr>
          <p:cNvPr id="6" name="Text 3"/>
          <p:cNvSpPr/>
          <p:nvPr/>
        </p:nvSpPr>
        <p:spPr>
          <a:xfrm>
            <a:off x="793790" y="64608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Ý thức bảo vệ môi trường ngày càng cao, thúc đẩy nhu cầu xe xanh.</a:t>
            </a:r>
            <a:endParaRPr lang="en-US" sz="1750" dirty="0"/>
          </a:p>
        </p:txBody>
      </p:sp>
      <p:sp>
        <p:nvSpPr>
          <p:cNvPr id="7" name="Text 4"/>
          <p:cNvSpPr/>
          <p:nvPr/>
        </p:nvSpPr>
        <p:spPr>
          <a:xfrm>
            <a:off x="7599521" y="5074563"/>
            <a:ext cx="4249817" cy="354330"/>
          </a:xfrm>
          <a:prstGeom prst="rect">
            <a:avLst/>
          </a:prstGeom>
          <a:noFill/>
          <a:ln/>
        </p:spPr>
        <p:txBody>
          <a:bodyPr wrap="none" lIns="0" tIns="0" rIns="0" bIns="0" rtlCol="0" anchor="t"/>
          <a:lstStyle/>
          <a:p>
            <a:pPr algn="l" indent="0" marL="0">
              <a:lnSpc>
                <a:spcPts val="2750"/>
              </a:lnSpc>
              <a:buNone/>
            </a:pPr>
            <a:r>
              <a:rPr lang="en-US" sz="2200" dirty="0">
                <a:solidFill>
                  <a:srgbClr val="091C53"/>
                </a:solidFill>
                <a:latin typeface="Instrument Sans Semi Bold" pitchFamily="34" charset="0"/>
                <a:ea typeface="Instrument Sans Semi Bold" pitchFamily="34" charset="-122"/>
                <a:cs typeface="Instrument Sans Semi Bold" pitchFamily="34" charset="-120"/>
              </a:rPr>
              <a:t>Cơ Hội Công Nghiệp &amp; Việc Làm</a:t>
            </a:r>
            <a:endParaRPr lang="en-US" sz="2200" dirty="0"/>
          </a:p>
        </p:txBody>
      </p:sp>
      <p:sp>
        <p:nvSpPr>
          <p:cNvPr id="8" name="Text 5"/>
          <p:cNvSpPr/>
          <p:nvPr/>
        </p:nvSpPr>
        <p:spPr>
          <a:xfrm>
            <a:off x="7599521" y="56557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VinFast và các hãng khác đang đầu tư mạnh vào R&amp;D và sản xuất phù hợp thị trường nội địa.</a:t>
            </a:r>
            <a:endParaRPr lang="en-US" sz="1750" dirty="0"/>
          </a:p>
        </p:txBody>
      </p:sp>
      <p:sp>
        <p:nvSpPr>
          <p:cNvPr id="9" name="Text 6"/>
          <p:cNvSpPr/>
          <p:nvPr/>
        </p:nvSpPr>
        <p:spPr>
          <a:xfrm>
            <a:off x="7599521" y="6460807"/>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1E3063"/>
                </a:solidFill>
                <a:latin typeface="Instrument Sans Medium" pitchFamily="34" charset="0"/>
                <a:ea typeface="Instrument Sans Medium" pitchFamily="34" charset="-122"/>
                <a:cs typeface="Instrument Sans Medium" pitchFamily="34" charset="-120"/>
              </a:rPr>
              <a:t>Mở ra cơ hội phát triển ngành công nghiệp phụ trợ, tạo việc làm và tiềm năng xuất khẩu xe điện ra thế giới.</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2025-08-29T06:45:17Z</dcterms:created>
  <dcterms:modified xsi:type="dcterms:W3CDTF">2025-08-29T06:45:17Z</dcterms:modified>
</cp:coreProperties>
</file>